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3" r:id="rId2"/>
    <p:sldId id="294" r:id="rId3"/>
    <p:sldId id="295" r:id="rId4"/>
    <p:sldId id="292" r:id="rId5"/>
    <p:sldId id="293" r:id="rId6"/>
    <p:sldId id="296" r:id="rId7"/>
    <p:sldId id="297" r:id="rId8"/>
    <p:sldId id="298" r:id="rId9"/>
    <p:sldId id="299" r:id="rId10"/>
    <p:sldId id="300" r:id="rId11"/>
    <p:sldId id="370" r:id="rId12"/>
    <p:sldId id="371" r:id="rId13"/>
    <p:sldId id="372" r:id="rId14"/>
    <p:sldId id="358" r:id="rId15"/>
    <p:sldId id="392" r:id="rId16"/>
    <p:sldId id="379" r:id="rId17"/>
    <p:sldId id="380" r:id="rId18"/>
    <p:sldId id="381" r:id="rId19"/>
    <p:sldId id="389" r:id="rId20"/>
    <p:sldId id="390" r:id="rId21"/>
    <p:sldId id="378" r:id="rId22"/>
    <p:sldId id="301" r:id="rId23"/>
    <p:sldId id="302" r:id="rId24"/>
    <p:sldId id="303"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3DD6-D219-4B18-AAA3-433CC7B1E7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9E56F1-0DC4-4A0C-A6C0-11035A5C1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269286-397E-41A2-848D-3C153E5C2A5B}"/>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FF64CBE5-B1AB-4DB4-91DB-A6BBB0939E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B09872-841C-46DF-B9FE-FDEF840BF771}"/>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15004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A46F-99BE-4B01-895C-031EB1D3EF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DED850-AE15-417B-9DA8-059631E3EE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32EA3D-B021-495C-AB60-01579658415F}"/>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6DB15C00-C5D7-4F56-98DD-68083F854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7A71C8-10FD-4346-982A-9DBDAD828432}"/>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2926486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C516DC-D003-4B65-A5A7-824C374851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CCEF3D-396B-4160-863B-DBC6871DB6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F639D-EFF0-4A7E-A739-4E47B21B4EDD}"/>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1C4BBBBF-D491-42EF-B972-ACB0F5A37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36955D-0BA3-486C-9127-0E6004CA8EB7}"/>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254003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49564-23B1-4954-B48E-E093ECD7A4A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454BFA-6A49-457F-A62A-96B42C519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324B5E-A928-4F27-AA24-336287593403}"/>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3EB78A58-F947-49F0-80E5-9A82E41A2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A9031-705B-4C26-964E-BA399DBBF825}"/>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344935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34CE-BD31-421F-BD0F-1B2ABDCF0E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66405BA-566E-40C2-908B-405424298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115493-6090-428A-A9F4-DF9B32FF95B5}"/>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20B56F4A-E1FE-4857-83F6-CA8B47B652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FFA697-E616-4E2B-83B2-B6F96A630FCF}"/>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421433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8EE7-D1B1-4018-941B-4127537504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7CDF94-459F-416F-A625-4E0F9D44C9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539F62-13CB-4676-8966-43D7B6B71E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825E31-7F1E-4465-889A-A7EF416692F8}"/>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6" name="Footer Placeholder 5">
            <a:extLst>
              <a:ext uri="{FF2B5EF4-FFF2-40B4-BE49-F238E27FC236}">
                <a16:creationId xmlns:a16="http://schemas.microsoft.com/office/drawing/2014/main" id="{013A9FE9-0CE9-41C0-9578-5687760FF8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AF0224-353A-4BE4-8EA4-D5862D19A442}"/>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252407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7EDD-A3E0-4435-83EA-DBDB4A3C59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2E542F-1CF0-4731-B667-AD2978E03D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ECFC3F-EACD-459F-9C29-C5FACA1B1E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D202D4A-83FD-453D-9A64-B52F2620A1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4FA11D-C685-4A18-BD60-E08BC254FE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9D0747-3878-4741-BCC8-15F2151873E2}"/>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8" name="Footer Placeholder 7">
            <a:extLst>
              <a:ext uri="{FF2B5EF4-FFF2-40B4-BE49-F238E27FC236}">
                <a16:creationId xmlns:a16="http://schemas.microsoft.com/office/drawing/2014/main" id="{7E23D5AF-58B4-48F6-AD94-B602E77C9A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0A7DA3-C53B-4B7D-8CB6-30A18F2CE188}"/>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94119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D9A6-E55B-4542-846B-B03ED3F3CA8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88A7CE-EC07-4311-A7AA-55329264EAE6}"/>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4" name="Footer Placeholder 3">
            <a:extLst>
              <a:ext uri="{FF2B5EF4-FFF2-40B4-BE49-F238E27FC236}">
                <a16:creationId xmlns:a16="http://schemas.microsoft.com/office/drawing/2014/main" id="{7CBE804F-C152-48CD-9190-2A24E206FF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E3A01D-209E-4803-9EB6-5E1ADF0AEFC5}"/>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492325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4A3D3-7CDE-4A1A-A7B2-DB7181BFFE40}"/>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3" name="Footer Placeholder 2">
            <a:extLst>
              <a:ext uri="{FF2B5EF4-FFF2-40B4-BE49-F238E27FC236}">
                <a16:creationId xmlns:a16="http://schemas.microsoft.com/office/drawing/2014/main" id="{3BA76FE2-6451-495A-A1C1-181EE38B2E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6162699-7042-4E7E-8214-E79A241B5475}"/>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407558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E424-E5C8-4C7B-B54C-CBAA8336CF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861BAC-85F0-4D43-9C3D-0F816667E6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15B317-A80C-4321-8A21-9966AC6CF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464BEF-5696-44DE-AEAA-9826419FDA02}"/>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6" name="Footer Placeholder 5">
            <a:extLst>
              <a:ext uri="{FF2B5EF4-FFF2-40B4-BE49-F238E27FC236}">
                <a16:creationId xmlns:a16="http://schemas.microsoft.com/office/drawing/2014/main" id="{3F041A97-E475-419C-9678-9BDD338F27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1E4F29-4DCF-4F35-95C2-8951F53A4CEC}"/>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35872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27C1-7B2D-4986-8B67-67BC40E210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50FB81A-22C1-400C-A34D-85D09F549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15E7C3B-4356-4AF8-9E12-AD50ECD20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4F385-18A1-4CCD-BC5A-A5806824EF64}"/>
              </a:ext>
            </a:extLst>
          </p:cNvPr>
          <p:cNvSpPr>
            <a:spLocks noGrp="1"/>
          </p:cNvSpPr>
          <p:nvPr>
            <p:ph type="dt" sz="half" idx="10"/>
          </p:nvPr>
        </p:nvSpPr>
        <p:spPr/>
        <p:txBody>
          <a:bodyPr/>
          <a:lstStyle/>
          <a:p>
            <a:fld id="{35A2D77B-B64C-4FAE-987A-ACAAB53B52B0}" type="datetimeFigureOut">
              <a:rPr lang="en-IN" smtClean="0"/>
              <a:t>30-01-2025</a:t>
            </a:fld>
            <a:endParaRPr lang="en-IN"/>
          </a:p>
        </p:txBody>
      </p:sp>
      <p:sp>
        <p:nvSpPr>
          <p:cNvPr id="6" name="Footer Placeholder 5">
            <a:extLst>
              <a:ext uri="{FF2B5EF4-FFF2-40B4-BE49-F238E27FC236}">
                <a16:creationId xmlns:a16="http://schemas.microsoft.com/office/drawing/2014/main" id="{5590DEAE-1E3F-4EF2-AECB-C43A20B87E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2DA233-860C-44C6-9069-BF504710F548}"/>
              </a:ext>
            </a:extLst>
          </p:cNvPr>
          <p:cNvSpPr>
            <a:spLocks noGrp="1"/>
          </p:cNvSpPr>
          <p:nvPr>
            <p:ph type="sldNum" sz="quarter" idx="12"/>
          </p:nvPr>
        </p:nvSpPr>
        <p:spPr/>
        <p:txBody>
          <a:bodyPr/>
          <a:lstStyle/>
          <a:p>
            <a:fld id="{A20D859E-8174-4F0E-8913-70DE4A54C276}" type="slidenum">
              <a:rPr lang="en-IN" smtClean="0"/>
              <a:t>‹#›</a:t>
            </a:fld>
            <a:endParaRPr lang="en-IN"/>
          </a:p>
        </p:txBody>
      </p:sp>
    </p:spTree>
    <p:extLst>
      <p:ext uri="{BB962C8B-B14F-4D97-AF65-F5344CB8AC3E}">
        <p14:creationId xmlns:p14="http://schemas.microsoft.com/office/powerpoint/2010/main" val="1964725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3B281-2EFF-44FA-B887-EF7B738121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CDF442-34F2-43DA-82F6-E37C40E06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DDCFA2-C241-433E-909B-89F0F0E200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2D77B-B64C-4FAE-987A-ACAAB53B52B0}" type="datetimeFigureOut">
              <a:rPr lang="en-IN" smtClean="0"/>
              <a:t>30-01-2025</a:t>
            </a:fld>
            <a:endParaRPr lang="en-IN"/>
          </a:p>
        </p:txBody>
      </p:sp>
      <p:sp>
        <p:nvSpPr>
          <p:cNvPr id="5" name="Footer Placeholder 4">
            <a:extLst>
              <a:ext uri="{FF2B5EF4-FFF2-40B4-BE49-F238E27FC236}">
                <a16:creationId xmlns:a16="http://schemas.microsoft.com/office/drawing/2014/main" id="{04140E1B-B15A-446D-8D84-399A3A17B5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884AB9F-B6F0-4A77-ADB4-04E33494EB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D859E-8174-4F0E-8913-70DE4A54C276}" type="slidenum">
              <a:rPr lang="en-IN" smtClean="0"/>
              <a:t>‹#›</a:t>
            </a:fld>
            <a:endParaRPr lang="en-IN"/>
          </a:p>
        </p:txBody>
      </p:sp>
    </p:spTree>
    <p:extLst>
      <p:ext uri="{BB962C8B-B14F-4D97-AF65-F5344CB8AC3E}">
        <p14:creationId xmlns:p14="http://schemas.microsoft.com/office/powerpoint/2010/main" val="2269083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F9C39-7CFB-4633-979D-AF0BFC97B151}"/>
              </a:ext>
            </a:extLst>
          </p:cNvPr>
          <p:cNvSpPr txBox="1"/>
          <p:nvPr/>
        </p:nvSpPr>
        <p:spPr>
          <a:xfrm>
            <a:off x="2725445" y="1677880"/>
            <a:ext cx="6267635" cy="1323439"/>
          </a:xfrm>
          <a:prstGeom prst="rect">
            <a:avLst/>
          </a:prstGeom>
          <a:noFill/>
        </p:spPr>
        <p:txBody>
          <a:bodyPr wrap="square" rtlCol="0">
            <a:spAutoFit/>
          </a:bodyPr>
          <a:lstStyle/>
          <a:p>
            <a:r>
              <a:rPr lang="en-US" sz="4000" dirty="0">
                <a:solidFill>
                  <a:schemeClr val="bg1"/>
                </a:solidFill>
              </a:rPr>
              <a:t>Geometric , Poisson and Uniform Distributions</a:t>
            </a:r>
            <a:endParaRPr lang="en-IN" dirty="0">
              <a:solidFill>
                <a:schemeClr val="bg1"/>
              </a:solidFill>
            </a:endParaRPr>
          </a:p>
        </p:txBody>
      </p:sp>
    </p:spTree>
    <p:extLst>
      <p:ext uri="{BB962C8B-B14F-4D97-AF65-F5344CB8AC3E}">
        <p14:creationId xmlns:p14="http://schemas.microsoft.com/office/powerpoint/2010/main" val="3728502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C02D1E-45DE-48C5-96A6-1E5F84198AF6}"/>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303C4DB-1BA1-47A8-973E-51989F2D81D3}"/>
              </a:ext>
            </a:extLst>
          </p:cNvPr>
          <p:cNvSpPr/>
          <p:nvPr/>
        </p:nvSpPr>
        <p:spPr>
          <a:xfrm>
            <a:off x="0" y="5162550"/>
            <a:ext cx="3053918" cy="1695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2F5FA37-5F70-4AA2-9355-78438884B637}"/>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370E07B-7C8D-4064-AF68-D411CE61AE88}"/>
              </a:ext>
            </a:extLst>
          </p:cNvPr>
          <p:cNvSpPr/>
          <p:nvPr/>
        </p:nvSpPr>
        <p:spPr>
          <a:xfrm>
            <a:off x="5879592" y="2688336"/>
            <a:ext cx="1060704" cy="7406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71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484795-8F03-4B64-9201-FD528BBB15C3}"/>
              </a:ext>
            </a:extLst>
          </p:cNvPr>
          <p:cNvSpPr/>
          <p:nvPr/>
        </p:nvSpPr>
        <p:spPr>
          <a:xfrm>
            <a:off x="175104" y="4530096"/>
            <a:ext cx="8558074"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Online Advertising (Geometric)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Tracking how many ads are displayed to a user before they click on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Success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user clicks on the 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Failure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user does not click on the 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 Case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Determining how many ad impressions are needed before a click occurs to optimize ad placements and budgets.</a:t>
            </a:r>
          </a:p>
        </p:txBody>
      </p:sp>
      <p:sp>
        <p:nvSpPr>
          <p:cNvPr id="5" name="Rectangle 4">
            <a:extLst>
              <a:ext uri="{FF2B5EF4-FFF2-40B4-BE49-F238E27FC236}">
                <a16:creationId xmlns:a16="http://schemas.microsoft.com/office/drawing/2014/main" id="{F6865DE6-76FC-48E2-BD94-FB7EC597DBD8}"/>
              </a:ext>
            </a:extLst>
          </p:cNvPr>
          <p:cNvSpPr/>
          <p:nvPr/>
        </p:nvSpPr>
        <p:spPr>
          <a:xfrm>
            <a:off x="136124" y="297821"/>
            <a:ext cx="9230868"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Calibri" panose="020F0502020204030204"/>
                <a:ea typeface="+mn-ea"/>
                <a:cs typeface="+mn-cs"/>
              </a:rPr>
              <a:t>Online Advertising (Bernoulli)</a:t>
            </a:r>
            <a:endPar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Scenario: Whether a user clicks on an online ad or 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Outcomes: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Success: The user clicks on the 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Failure: The user does not click on the 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white"/>
                </a:solidFill>
                <a:effectLst/>
                <a:uLnTx/>
                <a:uFillTx/>
                <a:latin typeface="Calibri" panose="020F0502020204030204"/>
                <a:ea typeface="+mn-ea"/>
                <a:cs typeface="+mn-cs"/>
              </a:rPr>
              <a:t>Use Case: Understanding click-through rates for digital marketing campaigns.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tudio-Feixen-Sans"/>
              <a:ea typeface="+mn-ea"/>
              <a:cs typeface="+mn-cs"/>
            </a:endParaRPr>
          </a:p>
        </p:txBody>
      </p:sp>
      <p:sp>
        <p:nvSpPr>
          <p:cNvPr id="6" name="Rectangle 5">
            <a:extLst>
              <a:ext uri="{FF2B5EF4-FFF2-40B4-BE49-F238E27FC236}">
                <a16:creationId xmlns:a16="http://schemas.microsoft.com/office/drawing/2014/main" id="{E2C034F7-7C10-4C8E-B46B-713621C1DBFA}"/>
              </a:ext>
            </a:extLst>
          </p:cNvPr>
          <p:cNvSpPr/>
          <p:nvPr/>
        </p:nvSpPr>
        <p:spPr>
          <a:xfrm>
            <a:off x="5052416" y="2413337"/>
            <a:ext cx="6917643"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Online Advertising Campaigns (Binomial)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Out of 1,000 users who see an ad, how many will click on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Key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Each user sees the ad (independent trials).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Success: The user clicks on the ad.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Failure: The user does not click on the 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 Case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Estimating the click-through rate for a campaign.</a:t>
            </a:r>
          </a:p>
        </p:txBody>
      </p:sp>
    </p:spTree>
    <p:extLst>
      <p:ext uri="{BB962C8B-B14F-4D97-AF65-F5344CB8AC3E}">
        <p14:creationId xmlns:p14="http://schemas.microsoft.com/office/powerpoint/2010/main" val="196445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08B7AA-F338-4E3A-B008-02B9F2996499}"/>
              </a:ext>
            </a:extLst>
          </p:cNvPr>
          <p:cNvSpPr txBox="1"/>
          <p:nvPr/>
        </p:nvSpPr>
        <p:spPr>
          <a:xfrm>
            <a:off x="213234" y="0"/>
            <a:ext cx="8762238"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Quality Control in Manufacturing  (Bernoulli)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Inspecting whether a product meets quality standards.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Success: The product passes the quality check.</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Failure: The product fails the quality check.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 Case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Estimating defect rates in production.</a:t>
            </a:r>
          </a:p>
        </p:txBody>
      </p:sp>
      <p:sp>
        <p:nvSpPr>
          <p:cNvPr id="3" name="Rectangle 2">
            <a:extLst>
              <a:ext uri="{FF2B5EF4-FFF2-40B4-BE49-F238E27FC236}">
                <a16:creationId xmlns:a16="http://schemas.microsoft.com/office/drawing/2014/main" id="{2FAC0326-C317-4672-8176-21F58E0CC3C2}"/>
              </a:ext>
            </a:extLst>
          </p:cNvPr>
          <p:cNvSpPr>
            <a:spLocks noChangeArrowheads="1"/>
          </p:cNvSpPr>
          <p:nvPr/>
        </p:nvSpPr>
        <p:spPr bwMode="auto">
          <a:xfrm>
            <a:off x="3897320" y="2248486"/>
            <a:ext cx="810529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Quality Control in Manufacturing (Binomial)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Out of a batch of 100 products, how many pass quality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Key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Each product is inspected (independent trials).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Success: The product passes quality control.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Failure: The product fails quality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 Case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Determining the proportion of defective products in a batch.</a:t>
            </a:r>
          </a:p>
        </p:txBody>
      </p:sp>
      <p:sp>
        <p:nvSpPr>
          <p:cNvPr id="4" name="Rectangle 3">
            <a:extLst>
              <a:ext uri="{FF2B5EF4-FFF2-40B4-BE49-F238E27FC236}">
                <a16:creationId xmlns:a16="http://schemas.microsoft.com/office/drawing/2014/main" id="{F54B861F-DAA9-4EDF-A216-72E65586137B}"/>
              </a:ext>
            </a:extLst>
          </p:cNvPr>
          <p:cNvSpPr/>
          <p:nvPr/>
        </p:nvSpPr>
        <p:spPr>
          <a:xfrm>
            <a:off x="213234" y="4466195"/>
            <a:ext cx="10368949"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Quality Control (Geometric)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Inspecting items on a production line to find the first defective item.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Outcomes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Success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 defective item is found.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Failure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The item is not defective.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Use Case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Estimating how many items need to be inspected before encountering the first defective one to assess production quality and reduce defects.</a:t>
            </a:r>
          </a:p>
        </p:txBody>
      </p:sp>
    </p:spTree>
    <p:extLst>
      <p:ext uri="{BB962C8B-B14F-4D97-AF65-F5344CB8AC3E}">
        <p14:creationId xmlns:p14="http://schemas.microsoft.com/office/powerpoint/2010/main" val="37673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BDAB44-7774-47E6-8561-DF5550FBBB7B}"/>
              </a:ext>
            </a:extLst>
          </p:cNvPr>
          <p:cNvSpPr/>
          <p:nvPr/>
        </p:nvSpPr>
        <p:spPr>
          <a:xfrm>
            <a:off x="127246" y="442494"/>
            <a:ext cx="1154689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Problem 1: Online Advertising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Scenario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An ad has a 10% probability of being clicked. How many ads are likely to be shown before the first click?</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Question 1</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What is the probability that it takes exactly 5 ads before the first click?</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Question 2</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What is the probability that it takes more than 5 ads to get the first click?</a:t>
            </a:r>
          </a:p>
        </p:txBody>
      </p:sp>
      <p:sp>
        <p:nvSpPr>
          <p:cNvPr id="3" name="Rectangle 2">
            <a:extLst>
              <a:ext uri="{FF2B5EF4-FFF2-40B4-BE49-F238E27FC236}">
                <a16:creationId xmlns:a16="http://schemas.microsoft.com/office/drawing/2014/main" id="{DEE0501F-2B55-4F9D-B5EB-6C51A0F150DF}"/>
              </a:ext>
            </a:extLst>
          </p:cNvPr>
          <p:cNvSpPr/>
          <p:nvPr/>
        </p:nvSpPr>
        <p:spPr>
          <a:xfrm>
            <a:off x="127246" y="1775680"/>
            <a:ext cx="38854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PMF for a geometric distribution is: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86345FE-BB6F-4EE8-B3A5-506772295BC8}"/>
              </a:ext>
            </a:extLst>
          </p:cNvPr>
          <p:cNvPicPr>
            <a:picLocks noChangeAspect="1"/>
          </p:cNvPicPr>
          <p:nvPr/>
        </p:nvPicPr>
        <p:blipFill>
          <a:blip r:embed="rId2"/>
          <a:stretch>
            <a:fillRect/>
          </a:stretch>
        </p:blipFill>
        <p:spPr>
          <a:xfrm>
            <a:off x="4446050" y="1783062"/>
            <a:ext cx="2419350" cy="361950"/>
          </a:xfrm>
          <a:prstGeom prst="rect">
            <a:avLst/>
          </a:prstGeom>
        </p:spPr>
      </p:pic>
      <p:sp>
        <p:nvSpPr>
          <p:cNvPr id="5" name="Rectangle 1">
            <a:extLst>
              <a:ext uri="{FF2B5EF4-FFF2-40B4-BE49-F238E27FC236}">
                <a16:creationId xmlns:a16="http://schemas.microsoft.com/office/drawing/2014/main" id="{4CEE51FB-B99E-4516-974D-944B62F50BEA}"/>
              </a:ext>
            </a:extLst>
          </p:cNvPr>
          <p:cNvSpPr>
            <a:spLocks noChangeArrowheads="1"/>
          </p:cNvSpPr>
          <p:nvPr/>
        </p:nvSpPr>
        <p:spPr bwMode="auto">
          <a:xfrm>
            <a:off x="272249" y="2660362"/>
            <a:ext cx="48501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 is the probability of success (click = 0.1 or 10%).</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k is the number of trials until the first success. </a:t>
            </a:r>
          </a:p>
        </p:txBody>
      </p:sp>
      <p:pic>
        <p:nvPicPr>
          <p:cNvPr id="6" name="Picture 5">
            <a:extLst>
              <a:ext uri="{FF2B5EF4-FFF2-40B4-BE49-F238E27FC236}">
                <a16:creationId xmlns:a16="http://schemas.microsoft.com/office/drawing/2014/main" id="{1F80CC21-ED02-4B0D-92CC-6F6D1E20191B}"/>
              </a:ext>
            </a:extLst>
          </p:cNvPr>
          <p:cNvPicPr>
            <a:picLocks noChangeAspect="1"/>
          </p:cNvPicPr>
          <p:nvPr/>
        </p:nvPicPr>
        <p:blipFill>
          <a:blip r:embed="rId3"/>
          <a:stretch>
            <a:fillRect/>
          </a:stretch>
        </p:blipFill>
        <p:spPr>
          <a:xfrm>
            <a:off x="4446050" y="3612864"/>
            <a:ext cx="2924175" cy="476250"/>
          </a:xfrm>
          <a:prstGeom prst="rect">
            <a:avLst/>
          </a:prstGeom>
        </p:spPr>
      </p:pic>
      <p:pic>
        <p:nvPicPr>
          <p:cNvPr id="7" name="Picture 6">
            <a:extLst>
              <a:ext uri="{FF2B5EF4-FFF2-40B4-BE49-F238E27FC236}">
                <a16:creationId xmlns:a16="http://schemas.microsoft.com/office/drawing/2014/main" id="{50D3BFD6-DD86-4587-B460-D47341F2B72C}"/>
              </a:ext>
            </a:extLst>
          </p:cNvPr>
          <p:cNvPicPr>
            <a:picLocks noChangeAspect="1"/>
          </p:cNvPicPr>
          <p:nvPr/>
        </p:nvPicPr>
        <p:blipFill>
          <a:blip r:embed="rId4"/>
          <a:stretch>
            <a:fillRect/>
          </a:stretch>
        </p:blipFill>
        <p:spPr>
          <a:xfrm>
            <a:off x="4446050" y="4712989"/>
            <a:ext cx="3400425" cy="800100"/>
          </a:xfrm>
          <a:prstGeom prst="rect">
            <a:avLst/>
          </a:prstGeom>
        </p:spPr>
      </p:pic>
    </p:spTree>
    <p:extLst>
      <p:ext uri="{BB962C8B-B14F-4D97-AF65-F5344CB8AC3E}">
        <p14:creationId xmlns:p14="http://schemas.microsoft.com/office/powerpoint/2010/main" val="2737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8BE980-348F-438B-961E-E87450477847}"/>
              </a:ext>
            </a:extLst>
          </p:cNvPr>
          <p:cNvSpPr/>
          <p:nvPr/>
        </p:nvSpPr>
        <p:spPr>
          <a:xfrm>
            <a:off x="541020" y="3096263"/>
            <a:ext cx="11109960"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Bernoulli</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distributions are sometimes confused with Binomial distributions. While related, they are distinct: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Bernoulli distribution models a single trial with two possible outcomes.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binomial distribution models the number of successes in a fixed number of independent Bernoulli trials.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tudio-Feixen-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tudio-Feixen-Sans"/>
                <a:ea typeface="+mn-ea"/>
                <a:cs typeface="+mn-cs"/>
              </a:rPr>
              <a:t>Binomial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tudio-Feixen-Sans"/>
                <a:ea typeface="+mn-ea"/>
                <a:cs typeface="+mn-cs"/>
              </a:rPr>
              <a:t>The binomial distribution is useful when you're dealing with multiple trials as opposed to a single event. This alternative is often considered when you're interested in the number of successes across several attempts rather than just one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tudio-Feixen-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Studio-Feixen-Sans"/>
                <a:ea typeface="+mn-ea"/>
                <a:cs typeface="+mn-cs"/>
              </a:rPr>
              <a:t>Geometric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tudio-Feixen-Sans"/>
                <a:ea typeface="+mn-ea"/>
                <a:cs typeface="+mn-cs"/>
              </a:rPr>
              <a:t>The geometric distribution comes into play when you're interested in how many attempts it will take to achieve the first success. It's often applied in situations where the focus is on the waiting time or number of attempts before success happens.</a:t>
            </a:r>
          </a:p>
        </p:txBody>
      </p:sp>
      <p:sp>
        <p:nvSpPr>
          <p:cNvPr id="2" name="Rectangle 1">
            <a:extLst>
              <a:ext uri="{FF2B5EF4-FFF2-40B4-BE49-F238E27FC236}">
                <a16:creationId xmlns:a16="http://schemas.microsoft.com/office/drawing/2014/main" id="{A6B63346-D8E9-43B4-BFA4-D4A2C927ADC2}"/>
              </a:ext>
            </a:extLst>
          </p:cNvPr>
          <p:cNvSpPr/>
          <p:nvPr/>
        </p:nvSpPr>
        <p:spPr>
          <a:xfrm>
            <a:off x="579120" y="661708"/>
            <a:ext cx="1103376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probability distribution is just a way of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showing how likely different things are to happen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It helps scientists, engineers, and businesses make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smarter predictions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based on data. So, next time you play a game or check the weather, remember—you’re actually using probability distributions without even knowing it!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8E921C-8D2E-4A58-8DC1-F3DC2D41A020}"/>
              </a:ext>
            </a:extLst>
          </p:cNvPr>
          <p:cNvSpPr/>
          <p:nvPr/>
        </p:nvSpPr>
        <p:spPr>
          <a:xfrm>
            <a:off x="280416" y="1795350"/>
            <a:ext cx="1191158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Imagine you are rolling a die. You know that the die has six sides, and each number (1 to 6) has an equal chance of appearing.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If you roll the die many times and keep track of how often each number appears, you’ll start seeing a pattern.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This pattern is what we call a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probability distribution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—it shows how likely different outcomes are.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F867B1D-36EC-4D8A-B902-24873DEA7EC9}"/>
              </a:ext>
            </a:extLst>
          </p:cNvPr>
          <p:cNvSpPr/>
          <p:nvPr/>
        </p:nvSpPr>
        <p:spPr>
          <a:xfrm>
            <a:off x="169486" y="-177540"/>
            <a:ext cx="718959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Probability Distributions</a:t>
            </a:r>
            <a:endParaRPr kumimoji="0" lang="en-IN"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7503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06263-5F25-41B2-99FD-9C31106A7AB3}"/>
              </a:ext>
            </a:extLst>
          </p:cNvPr>
          <p:cNvPicPr>
            <a:picLocks noChangeAspect="1"/>
          </p:cNvPicPr>
          <p:nvPr/>
        </p:nvPicPr>
        <p:blipFill>
          <a:blip r:embed="rId2"/>
          <a:stretch>
            <a:fillRect/>
          </a:stretch>
        </p:blipFill>
        <p:spPr>
          <a:xfrm>
            <a:off x="1040717" y="1394269"/>
            <a:ext cx="10110566" cy="2391347"/>
          </a:xfrm>
          <a:prstGeom prst="rect">
            <a:avLst/>
          </a:prstGeom>
        </p:spPr>
      </p:pic>
    </p:spTree>
    <p:extLst>
      <p:ext uri="{BB962C8B-B14F-4D97-AF65-F5344CB8AC3E}">
        <p14:creationId xmlns:p14="http://schemas.microsoft.com/office/powerpoint/2010/main" val="116510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453E54-27E1-456B-93F1-32C73C249FE2}"/>
              </a:ext>
            </a:extLst>
          </p:cNvPr>
          <p:cNvSpPr txBox="1"/>
          <p:nvPr/>
        </p:nvSpPr>
        <p:spPr>
          <a:xfrm>
            <a:off x="419098" y="976520"/>
            <a:ext cx="76866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Poisson distribution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models the probability of a certain number of events happening in a fixed time interval.</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0B9072B-31C1-4F0A-B562-629F108514D7}"/>
              </a:ext>
            </a:extLst>
          </p:cNvPr>
          <p:cNvSpPr/>
          <p:nvPr/>
        </p:nvSpPr>
        <p:spPr>
          <a:xfrm>
            <a:off x="419099" y="1876336"/>
            <a:ext cx="6610352"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Website Traffic</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An e-commerce website receives </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12 visitors per minute</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 on average.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We model the probability of receiving </a:t>
            </a:r>
            <a:r>
              <a:rPr kumimoji="0" lang="en-US" sz="1800" b="1" i="0" u="none" strike="noStrike" kern="1200" cap="none" spc="0" normalizeH="0" baseline="0" noProof="0" dirty="0">
                <a:ln>
                  <a:noFill/>
                </a:ln>
                <a:solidFill>
                  <a:srgbClr val="FFC000"/>
                </a:solidFill>
                <a:effectLst/>
                <a:uLnTx/>
                <a:uFillTx/>
                <a:latin typeface="Calibri" panose="020F0502020204030204"/>
                <a:ea typeface="+mn-ea"/>
                <a:cs typeface="+mn-cs"/>
              </a:rPr>
              <a:t>k visitors in one minute</a:t>
            </a:r>
            <a:r>
              <a:rPr kumimoji="0" lang="en-US" sz="1800" b="0" i="0" u="none" strike="noStrike" kern="1200" cap="none" spc="0" normalizeH="0" baseline="0" noProof="0" dirty="0">
                <a:ln>
                  <a:noFill/>
                </a:ln>
                <a:solidFill>
                  <a:srgbClr val="FFC000"/>
                </a:solidFill>
                <a:effectLst/>
                <a:uLnTx/>
                <a:uFillTx/>
                <a:latin typeface="Calibri" panose="020F0502020204030204"/>
                <a:ea typeface="+mn-ea"/>
                <a:cs typeface="+mn-cs"/>
              </a:rPr>
              <a:t>.</a:t>
            </a:r>
          </a:p>
        </p:txBody>
      </p:sp>
      <p:sp>
        <p:nvSpPr>
          <p:cNvPr id="4" name="Rectangle 3">
            <a:extLst>
              <a:ext uri="{FF2B5EF4-FFF2-40B4-BE49-F238E27FC236}">
                <a16:creationId xmlns:a16="http://schemas.microsoft.com/office/drawing/2014/main" id="{35E2E6AF-8BDD-4CA0-B77D-419A3129A079}"/>
              </a:ext>
            </a:extLst>
          </p:cNvPr>
          <p:cNvSpPr/>
          <p:nvPr/>
        </p:nvSpPr>
        <p:spPr>
          <a:xfrm>
            <a:off x="419098" y="2981235"/>
            <a:ext cx="907732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Product Defects in a Factory </a:t>
            </a:r>
            <a:r>
              <a:rPr kumimoji="0" lang="en-US" sz="1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A factory produces </a:t>
            </a:r>
            <a:r>
              <a:rPr kumimoji="0" lang="en-US" sz="1800" b="1"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1000 items per hour</a:t>
            </a:r>
            <a:r>
              <a:rPr kumimoji="0" lang="en-US" sz="1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 and on average, </a:t>
            </a:r>
            <a:r>
              <a:rPr kumimoji="0" lang="en-US" sz="1800" b="1"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3 defective items</a:t>
            </a:r>
            <a:r>
              <a:rPr kumimoji="0" lang="en-US" sz="1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 are found.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We model the probability of finding </a:t>
            </a:r>
            <a:r>
              <a:rPr kumimoji="0" lang="en-US" sz="1800" b="1"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k defective items in an hour</a:t>
            </a:r>
            <a:r>
              <a:rPr kumimoji="0" lang="en-US" sz="1800" b="0" i="0" u="none" strike="noStrike" kern="1200" cap="none" spc="0" normalizeH="0" baseline="0" noProof="0" dirty="0">
                <a:ln>
                  <a:noFill/>
                </a:ln>
                <a:solidFill>
                  <a:srgbClr val="70AD47">
                    <a:lumMod val="40000"/>
                    <a:lumOff val="60000"/>
                  </a:srgbClr>
                </a:solidFill>
                <a:effectLst/>
                <a:uLnTx/>
                <a:uFillTx/>
                <a:latin typeface="Calibri" panose="020F0502020204030204"/>
                <a:ea typeface="+mn-ea"/>
                <a:cs typeface="+mn-cs"/>
              </a:rPr>
              <a:t>.</a:t>
            </a:r>
          </a:p>
        </p:txBody>
      </p:sp>
      <p:sp>
        <p:nvSpPr>
          <p:cNvPr id="5" name="Rectangle 4">
            <a:extLst>
              <a:ext uri="{FF2B5EF4-FFF2-40B4-BE49-F238E27FC236}">
                <a16:creationId xmlns:a16="http://schemas.microsoft.com/office/drawing/2014/main" id="{CDCAC8DF-5A17-47F0-A4F1-2FC10A489182}"/>
              </a:ext>
            </a:extLst>
          </p:cNvPr>
          <p:cNvSpPr/>
          <p:nvPr/>
        </p:nvSpPr>
        <p:spPr>
          <a:xfrm>
            <a:off x="419098" y="4190317"/>
            <a:ext cx="1037272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Calls Received at a Help Desk </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 customer support center gets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8 calls per hour</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 on average.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We model the probability of receiving </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k calls in an hour</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t>
            </a:r>
          </a:p>
        </p:txBody>
      </p:sp>
      <p:sp>
        <p:nvSpPr>
          <p:cNvPr id="6" name="Rectangle 5">
            <a:extLst>
              <a:ext uri="{FF2B5EF4-FFF2-40B4-BE49-F238E27FC236}">
                <a16:creationId xmlns:a16="http://schemas.microsoft.com/office/drawing/2014/main" id="{ED853EB4-6460-4DB9-BE1D-23D48850A799}"/>
              </a:ext>
            </a:extLst>
          </p:cNvPr>
          <p:cNvSpPr/>
          <p:nvPr/>
        </p:nvSpPr>
        <p:spPr>
          <a:xfrm>
            <a:off x="419098" y="5122400"/>
            <a:ext cx="893445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1. 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ow likely it is to get a certain number of visitors per minute.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2.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Predicts how many defective products will be found in an hour.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Models the probability of receiving different numbers of calls in an hour.</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F642BAF-93DC-4BAE-9EAF-44384DEC7861}"/>
              </a:ext>
            </a:extLst>
          </p:cNvPr>
          <p:cNvSpPr/>
          <p:nvPr/>
        </p:nvSpPr>
        <p:spPr>
          <a:xfrm>
            <a:off x="130584" y="-114390"/>
            <a:ext cx="596541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Poisson Distribution</a:t>
            </a:r>
          </a:p>
        </p:txBody>
      </p:sp>
    </p:spTree>
    <p:extLst>
      <p:ext uri="{BB962C8B-B14F-4D97-AF65-F5344CB8AC3E}">
        <p14:creationId xmlns:p14="http://schemas.microsoft.com/office/powerpoint/2010/main" val="130796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D28772-68CC-41F1-85F9-71915E37397F}"/>
              </a:ext>
            </a:extLst>
          </p:cNvPr>
          <p:cNvSpPr/>
          <p:nvPr/>
        </p:nvSpPr>
        <p:spPr>
          <a:xfrm>
            <a:off x="333374" y="881360"/>
            <a:ext cx="884872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Poisson distribution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is used to model the number of events occurring in a fixed interval of time or space when these events occur independently and at a constant average rate.</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58509127-778B-4226-B4C3-FFA864606710}"/>
              </a:ext>
            </a:extLst>
          </p:cNvPr>
          <p:cNvSpPr/>
          <p:nvPr/>
        </p:nvSpPr>
        <p:spPr>
          <a:xfrm>
            <a:off x="333373" y="1891010"/>
            <a:ext cx="902970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Probability Mass Function (PMF) of Poisson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Probability Mass Function (PMF)</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of a Poisson-distributed random variable X is given by:</a:t>
            </a:r>
          </a:p>
        </p:txBody>
      </p:sp>
      <p:sp>
        <p:nvSpPr>
          <p:cNvPr id="4" name="Rectangle 3">
            <a:extLst>
              <a:ext uri="{FF2B5EF4-FFF2-40B4-BE49-F238E27FC236}">
                <a16:creationId xmlns:a16="http://schemas.microsoft.com/office/drawing/2014/main" id="{24F648F4-ED68-445B-AE39-CDE527A2A633}"/>
              </a:ext>
            </a:extLst>
          </p:cNvPr>
          <p:cNvSpPr/>
          <p:nvPr/>
        </p:nvSpPr>
        <p:spPr>
          <a:xfrm>
            <a:off x="333378" y="4320660"/>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where: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k = number of occurrences (discrete values like 0, 1, 2,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λ = average rate (mean number of occurrences in the interval)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 = Euler’s number (≈ 2.71828)</a:t>
            </a:r>
          </a:p>
        </p:txBody>
      </p:sp>
      <p:pic>
        <p:nvPicPr>
          <p:cNvPr id="5" name="Picture 4">
            <a:extLst>
              <a:ext uri="{FF2B5EF4-FFF2-40B4-BE49-F238E27FC236}">
                <a16:creationId xmlns:a16="http://schemas.microsoft.com/office/drawing/2014/main" id="{BECBF535-6E59-42CC-BF57-63308EA8540F}"/>
              </a:ext>
            </a:extLst>
          </p:cNvPr>
          <p:cNvPicPr>
            <a:picLocks noChangeAspect="1"/>
          </p:cNvPicPr>
          <p:nvPr/>
        </p:nvPicPr>
        <p:blipFill>
          <a:blip r:embed="rId2"/>
          <a:stretch>
            <a:fillRect/>
          </a:stretch>
        </p:blipFill>
        <p:spPr>
          <a:xfrm>
            <a:off x="2400297" y="2733675"/>
            <a:ext cx="3362327" cy="1044606"/>
          </a:xfrm>
          <a:prstGeom prst="rect">
            <a:avLst/>
          </a:prstGeom>
        </p:spPr>
      </p:pic>
    </p:spTree>
    <p:extLst>
      <p:ext uri="{BB962C8B-B14F-4D97-AF65-F5344CB8AC3E}">
        <p14:creationId xmlns:p14="http://schemas.microsoft.com/office/powerpoint/2010/main" val="357710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BB3C71-BA23-48D2-ABB2-04F2DF4CC28C}"/>
              </a:ext>
            </a:extLst>
          </p:cNvPr>
          <p:cNvSpPr/>
          <p:nvPr/>
        </p:nvSpPr>
        <p:spPr>
          <a:xfrm>
            <a:off x="333373" y="181183"/>
            <a:ext cx="596265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Suppose a call center receives an average of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5 calls per hour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is the probability that exactly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3 calls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arrive in an hour?</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D537ED1-9F81-4D0A-9B27-75E76E8A59A6}"/>
              </a:ext>
            </a:extLst>
          </p:cNvPr>
          <p:cNvSpPr/>
          <p:nvPr/>
        </p:nvSpPr>
        <p:spPr>
          <a:xfrm>
            <a:off x="342899" y="2215634"/>
            <a:ext cx="19575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Using λ=5 and k=3:</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0F35306-A4BC-4519-A4F1-8240A14E80D5}"/>
              </a:ext>
            </a:extLst>
          </p:cNvPr>
          <p:cNvPicPr>
            <a:picLocks noChangeAspect="1"/>
          </p:cNvPicPr>
          <p:nvPr/>
        </p:nvPicPr>
        <p:blipFill>
          <a:blip r:embed="rId2"/>
          <a:stretch>
            <a:fillRect/>
          </a:stretch>
        </p:blipFill>
        <p:spPr>
          <a:xfrm>
            <a:off x="342899" y="2933700"/>
            <a:ext cx="4257675" cy="685800"/>
          </a:xfrm>
          <a:prstGeom prst="rect">
            <a:avLst/>
          </a:prstGeom>
        </p:spPr>
      </p:pic>
      <p:sp>
        <p:nvSpPr>
          <p:cNvPr id="5" name="TextBox 4">
            <a:extLst>
              <a:ext uri="{FF2B5EF4-FFF2-40B4-BE49-F238E27FC236}">
                <a16:creationId xmlns:a16="http://schemas.microsoft.com/office/drawing/2014/main" id="{3630830F-F4AA-4D7B-97D6-2A34F7B2E491}"/>
              </a:ext>
            </a:extLst>
          </p:cNvPr>
          <p:cNvSpPr txBox="1"/>
          <p:nvPr/>
        </p:nvSpPr>
        <p:spPr>
          <a:xfrm>
            <a:off x="1514475" y="1676400"/>
            <a:ext cx="1219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PMF: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171B011-74B4-44A9-AC96-84642B743156}"/>
              </a:ext>
            </a:extLst>
          </p:cNvPr>
          <p:cNvPicPr>
            <a:picLocks noChangeAspect="1"/>
          </p:cNvPicPr>
          <p:nvPr/>
        </p:nvPicPr>
        <p:blipFill>
          <a:blip r:embed="rId3"/>
          <a:stretch>
            <a:fillRect/>
          </a:stretch>
        </p:blipFill>
        <p:spPr>
          <a:xfrm>
            <a:off x="2547936" y="1630234"/>
            <a:ext cx="1885950" cy="561975"/>
          </a:xfrm>
          <a:prstGeom prst="rect">
            <a:avLst/>
          </a:prstGeom>
        </p:spPr>
      </p:pic>
      <p:sp>
        <p:nvSpPr>
          <p:cNvPr id="7" name="Rectangle 6">
            <a:extLst>
              <a:ext uri="{FF2B5EF4-FFF2-40B4-BE49-F238E27FC236}">
                <a16:creationId xmlns:a16="http://schemas.microsoft.com/office/drawing/2014/main" id="{D4465E0A-4031-4E9F-BEBD-3A63C57B5109}"/>
              </a:ext>
            </a:extLst>
          </p:cNvPr>
          <p:cNvSpPr/>
          <p:nvPr/>
        </p:nvSpPr>
        <p:spPr>
          <a:xfrm>
            <a:off x="342899" y="4037825"/>
            <a:ext cx="425767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probability of receiving exactly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3 calls in an hour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0.1404 (or 14.04%)</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4E4CE74-4F83-4237-9F3C-883ACA08409B}"/>
              </a:ext>
            </a:extLst>
          </p:cNvPr>
          <p:cNvCxnSpPr/>
          <p:nvPr/>
        </p:nvCxnSpPr>
        <p:spPr>
          <a:xfrm>
            <a:off x="6296025" y="1400175"/>
            <a:ext cx="0" cy="5095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244FB7E-F817-4679-B09E-F5BA726DE689}"/>
              </a:ext>
            </a:extLst>
          </p:cNvPr>
          <p:cNvSpPr/>
          <p:nvPr/>
        </p:nvSpPr>
        <p:spPr>
          <a:xfrm>
            <a:off x="6667512" y="724064"/>
            <a:ext cx="519111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Cumulative Distribution Function (CDF)</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gives the probability that the Poisson random variable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takes a value less than or equal to a given value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k:</a:t>
            </a:r>
          </a:p>
        </p:txBody>
      </p:sp>
      <p:pic>
        <p:nvPicPr>
          <p:cNvPr id="11" name="Picture 10">
            <a:extLst>
              <a:ext uri="{FF2B5EF4-FFF2-40B4-BE49-F238E27FC236}">
                <a16:creationId xmlns:a16="http://schemas.microsoft.com/office/drawing/2014/main" id="{5878E1C0-D22C-4F43-9FDF-B99BC99AC96E}"/>
              </a:ext>
            </a:extLst>
          </p:cNvPr>
          <p:cNvPicPr>
            <a:picLocks noChangeAspect="1"/>
          </p:cNvPicPr>
          <p:nvPr/>
        </p:nvPicPr>
        <p:blipFill>
          <a:blip r:embed="rId4"/>
          <a:stretch>
            <a:fillRect/>
          </a:stretch>
        </p:blipFill>
        <p:spPr>
          <a:xfrm>
            <a:off x="8734425" y="1752258"/>
            <a:ext cx="2457450" cy="733425"/>
          </a:xfrm>
          <a:prstGeom prst="rect">
            <a:avLst/>
          </a:prstGeom>
        </p:spPr>
      </p:pic>
      <p:sp>
        <p:nvSpPr>
          <p:cNvPr id="12" name="TextBox 11">
            <a:extLst>
              <a:ext uri="{FF2B5EF4-FFF2-40B4-BE49-F238E27FC236}">
                <a16:creationId xmlns:a16="http://schemas.microsoft.com/office/drawing/2014/main" id="{F2EFB5B5-B2E4-40C3-A2E8-CF1B5AFFC862}"/>
              </a:ext>
            </a:extLst>
          </p:cNvPr>
          <p:cNvSpPr txBox="1"/>
          <p:nvPr/>
        </p:nvSpPr>
        <p:spPr>
          <a:xfrm>
            <a:off x="6772277" y="1911221"/>
            <a:ext cx="1219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CDF: </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4070146C-5492-4CD8-94A7-332EA09C25F0}"/>
              </a:ext>
            </a:extLst>
          </p:cNvPr>
          <p:cNvPicPr>
            <a:picLocks noChangeAspect="1"/>
          </p:cNvPicPr>
          <p:nvPr/>
        </p:nvPicPr>
        <p:blipFill>
          <a:blip r:embed="rId5"/>
          <a:stretch>
            <a:fillRect/>
          </a:stretch>
        </p:blipFill>
        <p:spPr>
          <a:xfrm>
            <a:off x="6515100" y="3038475"/>
            <a:ext cx="5676900" cy="476250"/>
          </a:xfrm>
          <a:prstGeom prst="rect">
            <a:avLst/>
          </a:prstGeom>
        </p:spPr>
      </p:pic>
      <p:pic>
        <p:nvPicPr>
          <p:cNvPr id="14" name="Picture 13">
            <a:extLst>
              <a:ext uri="{FF2B5EF4-FFF2-40B4-BE49-F238E27FC236}">
                <a16:creationId xmlns:a16="http://schemas.microsoft.com/office/drawing/2014/main" id="{5434EE95-F3A0-437C-875A-06A5C2C3C868}"/>
              </a:ext>
            </a:extLst>
          </p:cNvPr>
          <p:cNvPicPr>
            <a:picLocks noChangeAspect="1"/>
          </p:cNvPicPr>
          <p:nvPr/>
        </p:nvPicPr>
        <p:blipFill>
          <a:blip r:embed="rId6"/>
          <a:stretch>
            <a:fillRect/>
          </a:stretch>
        </p:blipFill>
        <p:spPr>
          <a:xfrm>
            <a:off x="6548445" y="3767479"/>
            <a:ext cx="2714625" cy="600075"/>
          </a:xfrm>
          <a:prstGeom prst="rect">
            <a:avLst/>
          </a:prstGeom>
        </p:spPr>
      </p:pic>
      <p:pic>
        <p:nvPicPr>
          <p:cNvPr id="15" name="Picture 14">
            <a:extLst>
              <a:ext uri="{FF2B5EF4-FFF2-40B4-BE49-F238E27FC236}">
                <a16:creationId xmlns:a16="http://schemas.microsoft.com/office/drawing/2014/main" id="{92D45119-83CF-46F4-A4C2-1EFB2FBA9E2F}"/>
              </a:ext>
            </a:extLst>
          </p:cNvPr>
          <p:cNvPicPr>
            <a:picLocks noChangeAspect="1"/>
          </p:cNvPicPr>
          <p:nvPr/>
        </p:nvPicPr>
        <p:blipFill>
          <a:blip r:embed="rId7"/>
          <a:stretch>
            <a:fillRect/>
          </a:stretch>
        </p:blipFill>
        <p:spPr>
          <a:xfrm>
            <a:off x="6548445" y="4782234"/>
            <a:ext cx="5229225" cy="466725"/>
          </a:xfrm>
          <a:prstGeom prst="rect">
            <a:avLst/>
          </a:prstGeom>
        </p:spPr>
      </p:pic>
      <p:sp>
        <p:nvSpPr>
          <p:cNvPr id="16" name="Rectangle 15">
            <a:extLst>
              <a:ext uri="{FF2B5EF4-FFF2-40B4-BE49-F238E27FC236}">
                <a16:creationId xmlns:a16="http://schemas.microsoft.com/office/drawing/2014/main" id="{2DF1C1CE-901C-4481-8BE8-4AA11B2F2A66}"/>
              </a:ext>
            </a:extLst>
          </p:cNvPr>
          <p:cNvSpPr/>
          <p:nvPr/>
        </p:nvSpPr>
        <p:spPr>
          <a:xfrm>
            <a:off x="6305550" y="5562778"/>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probability of receiving at most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3 calls in an hour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is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0.265 (or 26.5%)</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AC417A8-98C6-470C-A8F0-1497826EBF00}"/>
              </a:ext>
            </a:extLst>
          </p:cNvPr>
          <p:cNvSpPr/>
          <p:nvPr/>
        </p:nvSpPr>
        <p:spPr>
          <a:xfrm>
            <a:off x="6310849" y="169471"/>
            <a:ext cx="58206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What is the probability that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atmost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3 calls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arrive in an hour?</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7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0" grpId="0"/>
      <p:bldP spid="12"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98E0AA-6542-4344-A020-0C526F86ECD3}"/>
              </a:ext>
            </a:extLst>
          </p:cNvPr>
          <p:cNvSpPr/>
          <p:nvPr/>
        </p:nvSpPr>
        <p:spPr>
          <a:xfrm>
            <a:off x="27343" y="263158"/>
            <a:ext cx="1114671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Scenario:</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A single customer call is analyzed to determine whether the issue is resolved or not.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Success (1):</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The issue is resolved.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Failure (0):</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The issue remains unresolved.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Use Case:</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Measuring the efficiency of customer support for </a:t>
            </a: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one</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call.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Example Question:</a:t>
            </a:r>
            <a:r>
              <a:rPr kumimoji="0" lang="en-US" sz="1600" b="0" i="0"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 What is the probability that a randomly selected customer call resolves the complaint?</a:t>
            </a:r>
          </a:p>
        </p:txBody>
      </p:sp>
      <p:sp>
        <p:nvSpPr>
          <p:cNvPr id="14" name="Rectangle 13">
            <a:extLst>
              <a:ext uri="{FF2B5EF4-FFF2-40B4-BE49-F238E27FC236}">
                <a16:creationId xmlns:a16="http://schemas.microsoft.com/office/drawing/2014/main" id="{DD902E53-6E43-412A-83F5-6F6D53F09A73}"/>
              </a:ext>
            </a:extLst>
          </p:cNvPr>
          <p:cNvSpPr/>
          <p:nvPr/>
        </p:nvSpPr>
        <p:spPr>
          <a:xfrm>
            <a:off x="22564" y="1732866"/>
            <a:ext cx="11631760"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Scenario:</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Over the course of </a:t>
            </a: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10 calls</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the call center wants to know how many issues are successfully resolved.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Number of trials (n):</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10 customer calls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Success probability (p):</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Probability of resolving a complaint in a call (say 70%)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Use Case:</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Estimating the probability of resolving </a:t>
            </a: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a certain number of complaints in 10 calls</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Example Question:</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What is the probability that exactly </a:t>
            </a:r>
            <a:r>
              <a:rPr kumimoji="0" lang="en-US" sz="1600" b="1"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7 out of 10</a:t>
            </a:r>
            <a:r>
              <a:rPr kumimoji="0" lang="en-US" sz="16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rPr>
              <a:t> calls resolve the complaints?</a:t>
            </a:r>
          </a:p>
        </p:txBody>
      </p:sp>
      <p:sp>
        <p:nvSpPr>
          <p:cNvPr id="15" name="Rectangle 14">
            <a:extLst>
              <a:ext uri="{FF2B5EF4-FFF2-40B4-BE49-F238E27FC236}">
                <a16:creationId xmlns:a16="http://schemas.microsoft.com/office/drawing/2014/main" id="{49589ECE-9E8C-4BFF-BC41-401D44526C02}"/>
              </a:ext>
            </a:extLst>
          </p:cNvPr>
          <p:cNvSpPr/>
          <p:nvPr/>
        </p:nvSpPr>
        <p:spPr>
          <a:xfrm>
            <a:off x="25720" y="3143518"/>
            <a:ext cx="1131150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Scenario:</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The call center wants to determine </a:t>
            </a: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how many calls it takes to resolve the first customer complaint</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Success:</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A complaint is resolved.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Failure:</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The complaint remains unresolved.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Use Case:</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Measuring the probability of resolving the first complaint </a:t>
            </a: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after k calls</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Example Question:</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 What is the probability that the </a:t>
            </a:r>
            <a:r>
              <a:rPr kumimoji="0" lang="en-US" sz="1600" b="1"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first resolved complaint happens on the 4th call</a:t>
            </a:r>
            <a:r>
              <a:rPr kumimoji="0" lang="en-US" sz="1600" b="0" i="0" u="none" strike="noStrike" kern="1200" cap="none" spc="0" normalizeH="0" baseline="0" noProof="0" dirty="0">
                <a:ln>
                  <a:noFill/>
                </a:ln>
                <a:solidFill>
                  <a:srgbClr val="5B9BD5">
                    <a:lumMod val="60000"/>
                    <a:lumOff val="40000"/>
                  </a:srgbClr>
                </a:solidFill>
                <a:effectLst/>
                <a:uLnTx/>
                <a:uFillTx/>
                <a:latin typeface="Calibri" panose="020F0502020204030204"/>
                <a:ea typeface="+mn-ea"/>
                <a:cs typeface="+mn-cs"/>
              </a:rPr>
              <a:t>?</a:t>
            </a:r>
          </a:p>
        </p:txBody>
      </p:sp>
      <p:sp>
        <p:nvSpPr>
          <p:cNvPr id="16" name="Rectangle 15">
            <a:extLst>
              <a:ext uri="{FF2B5EF4-FFF2-40B4-BE49-F238E27FC236}">
                <a16:creationId xmlns:a16="http://schemas.microsoft.com/office/drawing/2014/main" id="{8CEBC3D4-6C43-4693-A09E-73092A19D1F8}"/>
              </a:ext>
            </a:extLst>
          </p:cNvPr>
          <p:cNvSpPr/>
          <p:nvPr/>
        </p:nvSpPr>
        <p:spPr>
          <a:xfrm>
            <a:off x="-42615" y="4645610"/>
            <a:ext cx="11286631"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Scenario:</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The call center receives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an average of 6 complaints per hour</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They want to know how likely it is that they receive exactly 10 complaints in the next hour.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Average rate (λ):</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6 complaints per hour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Random variable (X):</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Number of complaints received in an hour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Use Case:</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Estimating the probability of receiving a certain number of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complaints per hour</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Example Question:</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What is the probability that </a:t>
            </a:r>
            <a:r>
              <a:rPr kumimoji="0" lang="en-US" sz="1600" b="1" i="0" u="none" strike="noStrike" kern="1200" cap="none" spc="0" normalizeH="0" baseline="0" noProof="0" dirty="0">
                <a:ln>
                  <a:noFill/>
                </a:ln>
                <a:solidFill>
                  <a:srgbClr val="FFC000"/>
                </a:solidFill>
                <a:effectLst/>
                <a:uLnTx/>
                <a:uFillTx/>
                <a:latin typeface="Calibri" panose="020F0502020204030204"/>
                <a:ea typeface="+mn-ea"/>
                <a:cs typeface="+mn-cs"/>
              </a:rPr>
              <a:t>exactly 10 complaints</a:t>
            </a:r>
            <a:r>
              <a:rPr kumimoji="0" lang="en-US" sz="1600" b="0" i="0" u="none" strike="noStrike" kern="1200" cap="none" spc="0" normalizeH="0" baseline="0" noProof="0" dirty="0">
                <a:ln>
                  <a:noFill/>
                </a:ln>
                <a:solidFill>
                  <a:srgbClr val="FFC000"/>
                </a:solidFill>
                <a:effectLst/>
                <a:uLnTx/>
                <a:uFillTx/>
                <a:latin typeface="Calibri" panose="020F0502020204030204"/>
                <a:ea typeface="+mn-ea"/>
                <a:cs typeface="+mn-cs"/>
              </a:rPr>
              <a:t> are received in the next hour?</a:t>
            </a:r>
          </a:p>
        </p:txBody>
      </p:sp>
    </p:spTree>
    <p:extLst>
      <p:ext uri="{BB962C8B-B14F-4D97-AF65-F5344CB8AC3E}">
        <p14:creationId xmlns:p14="http://schemas.microsoft.com/office/powerpoint/2010/main" val="144571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4A9E4-FD81-4876-B826-6E426F544702}"/>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72044E0-D39B-4E30-83F8-AA70AC14556A}"/>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841740-A990-4D1A-90B8-FB5F6414F73D}"/>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95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70A4A1-B0CC-46FA-9025-2C2DFBB7D141}"/>
              </a:ext>
            </a:extLst>
          </p:cNvPr>
          <p:cNvPicPr>
            <a:picLocks noChangeAspect="1"/>
          </p:cNvPicPr>
          <p:nvPr/>
        </p:nvPicPr>
        <p:blipFill>
          <a:blip r:embed="rId2"/>
          <a:stretch>
            <a:fillRect/>
          </a:stretch>
        </p:blipFill>
        <p:spPr>
          <a:xfrm>
            <a:off x="550507" y="585216"/>
            <a:ext cx="10925213" cy="5770083"/>
          </a:xfrm>
          <a:prstGeom prst="rect">
            <a:avLst/>
          </a:prstGeom>
        </p:spPr>
      </p:pic>
    </p:spTree>
    <p:extLst>
      <p:ext uri="{BB962C8B-B14F-4D97-AF65-F5344CB8AC3E}">
        <p14:creationId xmlns:p14="http://schemas.microsoft.com/office/powerpoint/2010/main" val="414649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783A0-D59E-4193-80A6-92F4F7082F33}"/>
              </a:ext>
            </a:extLst>
          </p:cNvPr>
          <p:cNvSpPr/>
          <p:nvPr/>
        </p:nvSpPr>
        <p:spPr>
          <a:xfrm>
            <a:off x="209550" y="764739"/>
            <a:ext cx="1070610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PMF and CDF Important in Real Life?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Call Centers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Estimating the probability of receiving a certain number of calls per hour to optimize staffing.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Traffic Flow</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Predicting the number of cars passing through a toll booth per minute.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Retail Demand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Estimating the probability of receiving a certain number of customers in a shop.</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Server Requests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 Estimating the probability of a web server receiving a certain number of hits per second.</a:t>
            </a:r>
          </a:p>
        </p:txBody>
      </p:sp>
    </p:spTree>
    <p:extLst>
      <p:ext uri="{BB962C8B-B14F-4D97-AF65-F5344CB8AC3E}">
        <p14:creationId xmlns:p14="http://schemas.microsoft.com/office/powerpoint/2010/main" val="246308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4F683-6E20-4E20-89F2-9F47BB0CFC68}"/>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CE5E37A-8C28-4CC8-92C8-C301A9113D70}"/>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1CC94F7-E181-42F5-BA96-BF47F3453EF3}"/>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2E8DB33-CE99-4FB0-9359-754C83BB5750}"/>
              </a:ext>
            </a:extLst>
          </p:cNvPr>
          <p:cNvSpPr/>
          <p:nvPr/>
        </p:nvSpPr>
        <p:spPr>
          <a:xfrm>
            <a:off x="5586984" y="3456432"/>
            <a:ext cx="4873752" cy="3246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6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01B582-AE37-479E-8E4F-8F37BA8B67DB}"/>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A3F38CC-444D-4635-AAF3-6FF268E63B53}"/>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07BE0A7-D7CE-45AC-8957-65B0EA978843}"/>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C397321-9B64-4DB4-84E8-8086CDB8299B}"/>
              </a:ext>
            </a:extLst>
          </p:cNvPr>
          <p:cNvSpPr/>
          <p:nvPr/>
        </p:nvSpPr>
        <p:spPr>
          <a:xfrm>
            <a:off x="5586984" y="2816352"/>
            <a:ext cx="4873752" cy="3886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9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E3C43B-4C57-4771-BDF2-BC6816DA6E0A}"/>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267CA35-1636-4A9C-8514-674A56048397}"/>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206B5D8-33CD-4ACE-84EC-B4150FD6204B}"/>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0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1EA0EE-CCE8-4AC8-86DE-B0101A44DA7B}"/>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4EEE82B-2915-4735-BBD5-1855710EE832}"/>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6D75092-2A66-4069-91D4-50CE40FE573F}"/>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84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B498B-41B7-4EE3-BCCF-66463B704779}"/>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2A5D8D3-6F29-4157-80B0-5836BECC7E78}"/>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A3302B7-408F-4E61-A2A0-3EA300142CC2}"/>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7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1127-A78C-4E61-B3F0-A29EEC0A54D6}"/>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0C99DB1D-9752-49D5-A50E-659C1EF10C04}"/>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3FC91BB5-3BED-46C6-87DE-78414EBF7BE7}"/>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211944E0-23E6-4D91-B9B3-7ED5346A29B0}"/>
              </a:ext>
            </a:extLst>
          </p:cNvPr>
          <p:cNvSpPr/>
          <p:nvPr/>
        </p:nvSpPr>
        <p:spPr>
          <a:xfrm>
            <a:off x="4350088" y="2840736"/>
            <a:ext cx="3913040" cy="9265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F203E85-A98F-4B9A-A0B6-BECD632A3419}"/>
              </a:ext>
            </a:extLst>
          </p:cNvPr>
          <p:cNvSpPr/>
          <p:nvPr/>
        </p:nvSpPr>
        <p:spPr>
          <a:xfrm>
            <a:off x="5206576" y="3922776"/>
            <a:ext cx="3913040" cy="9265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2F5E663-0F13-4B4B-AA5E-866195C3A94B}"/>
              </a:ext>
            </a:extLst>
          </p:cNvPr>
          <p:cNvSpPr/>
          <p:nvPr/>
        </p:nvSpPr>
        <p:spPr>
          <a:xfrm>
            <a:off x="4438479" y="5504717"/>
            <a:ext cx="6250235" cy="9265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50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2A160-092D-4C68-94BB-AB197FF1375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F3C24E0-11CC-4EB9-ADF8-4EA8A862D164}"/>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DC23A72D-18D9-44A2-8285-C43189572ABF}"/>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982C9E1-F2D9-496D-A807-39DC9D34B2A0}"/>
              </a:ext>
            </a:extLst>
          </p:cNvPr>
          <p:cNvSpPr/>
          <p:nvPr/>
        </p:nvSpPr>
        <p:spPr>
          <a:xfrm>
            <a:off x="4514680" y="1185672"/>
            <a:ext cx="7198784" cy="9265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E8EDD7-1F4C-4F5B-BF37-02A5DC8697D5}"/>
              </a:ext>
            </a:extLst>
          </p:cNvPr>
          <p:cNvSpPr/>
          <p:nvPr/>
        </p:nvSpPr>
        <p:spPr>
          <a:xfrm>
            <a:off x="4648792" y="2502408"/>
            <a:ext cx="7198784" cy="1402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865A620-9101-4BB5-AEF7-A5F88F4FA096}"/>
              </a:ext>
            </a:extLst>
          </p:cNvPr>
          <p:cNvSpPr/>
          <p:nvPr/>
        </p:nvSpPr>
        <p:spPr>
          <a:xfrm>
            <a:off x="4648792" y="4151108"/>
            <a:ext cx="7198784" cy="12804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B909996-819F-47F2-AB8F-28DCB9C0DD82}"/>
              </a:ext>
            </a:extLst>
          </p:cNvPr>
          <p:cNvSpPr/>
          <p:nvPr/>
        </p:nvSpPr>
        <p:spPr>
          <a:xfrm>
            <a:off x="0" y="1316676"/>
            <a:ext cx="4184312" cy="15271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9590D27-A041-4DE1-9C10-56793BD13D91}"/>
              </a:ext>
            </a:extLst>
          </p:cNvPr>
          <p:cNvSpPr/>
          <p:nvPr/>
        </p:nvSpPr>
        <p:spPr>
          <a:xfrm>
            <a:off x="120056" y="3429000"/>
            <a:ext cx="4184312" cy="15271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18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B67DB-E5A4-42E4-AB66-0C26CA086AE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B0F04BF-985F-4864-A4CB-7868420E7E59}"/>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89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2AE3B-F1F8-41D9-8AFA-09383470D640}"/>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6EC1C73-1F96-4C30-A9C2-4EDB4E837A75}"/>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E3B003A-0089-4991-BA32-9602F2385394}"/>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82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AE44A-647E-444A-8285-C18B0E6E77CF}"/>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B5228EC-50EE-4C87-BF25-A4CD264DC293}"/>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F7831D0-B93E-45E4-9837-470980A38CDB}"/>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73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F6A95-B038-4AF5-896B-2158BD8AEA04}"/>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17FEF58-01F1-4F12-869E-6C51AB559CBA}"/>
              </a:ext>
            </a:extLst>
          </p:cNvPr>
          <p:cNvSpPr/>
          <p:nvPr/>
        </p:nvSpPr>
        <p:spPr>
          <a:xfrm>
            <a:off x="0" y="5078027"/>
            <a:ext cx="3053918" cy="1779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6C23E69-AF6E-415D-8643-0A2CF450EAC5}"/>
              </a:ext>
            </a:extLst>
          </p:cNvPr>
          <p:cNvSpPr/>
          <p:nvPr/>
        </p:nvSpPr>
        <p:spPr>
          <a:xfrm>
            <a:off x="10688715" y="0"/>
            <a:ext cx="1503285" cy="417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53A8EA2-0847-48CD-8DE4-C5F8A69256DC}"/>
              </a:ext>
            </a:extLst>
          </p:cNvPr>
          <p:cNvSpPr/>
          <p:nvPr/>
        </p:nvSpPr>
        <p:spPr>
          <a:xfrm>
            <a:off x="5779008" y="2935224"/>
            <a:ext cx="630936" cy="6035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27777F2-D34F-4C55-A525-FB69D20B4A10}"/>
              </a:ext>
            </a:extLst>
          </p:cNvPr>
          <p:cNvSpPr/>
          <p:nvPr/>
        </p:nvSpPr>
        <p:spPr>
          <a:xfrm>
            <a:off x="4317788" y="2843783"/>
            <a:ext cx="7359100" cy="17099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43EBF5F-F9FE-484F-B252-BE88A6CF98E8}"/>
              </a:ext>
            </a:extLst>
          </p:cNvPr>
          <p:cNvSpPr/>
          <p:nvPr/>
        </p:nvSpPr>
        <p:spPr>
          <a:xfrm>
            <a:off x="4317788" y="4850891"/>
            <a:ext cx="7359100" cy="170992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92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1482</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Studio-Feixen-Sans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Senior Director of SDS</dc:creator>
  <cp:lastModifiedBy>Senior Director of SDS</cp:lastModifiedBy>
  <cp:revision>1</cp:revision>
  <dcterms:created xsi:type="dcterms:W3CDTF">2025-01-30T06:20:07Z</dcterms:created>
  <dcterms:modified xsi:type="dcterms:W3CDTF">2025-01-30T06:21:13Z</dcterms:modified>
</cp:coreProperties>
</file>